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10" r:id="rId17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75" Type="http://schemas.openxmlformats.org/officeDocument/2006/relationships/slide" Target="slides/slide5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5" name="Shape 9675"/>
        <p:cNvGrpSpPr/>
        <p:nvPr/>
      </p:nvGrpSpPr>
      <p:grpSpPr>
        <a:xfrm>
          <a:off x="0" y="0"/>
          <a:ext cx="0" cy="0"/>
          <a:chOff x="0" y="0"/>
          <a:chExt cx="0" cy="0"/>
        </a:xfrm>
      </p:grpSpPr>
      <p:sp>
        <p:nvSpPr>
          <p:cNvPr id="9676" name="Google Shape;967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677" name="Google Shape;9677;p55:notes"/>
          <p:cNvSpPr/>
          <p:nvPr>
            <p:ph idx="2" type="sldImg"/>
          </p:nvPr>
        </p:nvSpPr>
        <p:spPr>
          <a:xfrm>
            <a:off x="2093913" y="725488"/>
            <a:ext cx="2635250" cy="19764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78" name="Google Shape;9678;p55:notes"/>
          <p:cNvSpPr txBox="1"/>
          <p:nvPr>
            <p:ph idx="1" type="body"/>
          </p:nvPr>
        </p:nvSpPr>
        <p:spPr>
          <a:xfrm>
            <a:off x="768350" y="2862263"/>
            <a:ext cx="5613400" cy="59642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u="sn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5.xml"/><Relationship Id="rId3" Type="http://schemas.openxmlformats.org/officeDocument/2006/relationships/image" Target="../media/image212.jpg"/><Relationship Id="rId4" Type="http://schemas.openxmlformats.org/officeDocument/2006/relationships/image" Target="../media/image215.png"/><Relationship Id="rId5" Type="http://schemas.openxmlformats.org/officeDocument/2006/relationships/image" Target="../media/image251.jpg"/><Relationship Id="rId6" Type="http://schemas.openxmlformats.org/officeDocument/2006/relationships/image" Target="../media/image357.png"/><Relationship Id="rId7" Type="http://schemas.openxmlformats.org/officeDocument/2006/relationships/image" Target="../media/image248.jpg"/></Relationships>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9" name="Shape 9679"/>
        <p:cNvGrpSpPr/>
        <p:nvPr/>
      </p:nvGrpSpPr>
      <p:grpSpPr>
        <a:xfrm>
          <a:off x="0" y="0"/>
          <a:ext cx="0" cy="0"/>
          <a:chOff x="0" y="0"/>
          <a:chExt cx="0" cy="0"/>
        </a:xfrm>
      </p:grpSpPr>
      <p:pic>
        <p:nvPicPr>
          <p:cNvPr id="9680" name="Google Shape;9680;p1485"/>
          <p:cNvPicPr preferRelativeResize="0"/>
          <p:nvPr/>
        </p:nvPicPr>
        <p:blipFill rotWithShape="1">
          <a:blip r:embed="rId3">
            <a:alphaModFix/>
          </a:blip>
          <a:srcRect b="0" l="0" r="0" t="0"/>
          <a:stretch/>
        </p:blipFill>
        <p:spPr>
          <a:xfrm>
            <a:off x="6519863" y="1676400"/>
            <a:ext cx="2243137" cy="3014663"/>
          </a:xfrm>
          <a:prstGeom prst="rect">
            <a:avLst/>
          </a:prstGeom>
          <a:noFill/>
          <a:ln cap="flat" cmpd="sng" w="9525">
            <a:solidFill>
              <a:schemeClr val="dk1"/>
            </a:solidFill>
            <a:prstDash val="solid"/>
            <a:miter lim="800000"/>
            <a:headEnd len="sm" w="sm" type="none"/>
            <a:tailEnd len="sm" w="sm" type="none"/>
          </a:ln>
        </p:spPr>
      </p:pic>
      <p:pic>
        <p:nvPicPr>
          <p:cNvPr id="9681" name="Google Shape;9681;p1485"/>
          <p:cNvPicPr preferRelativeResize="0"/>
          <p:nvPr/>
        </p:nvPicPr>
        <p:blipFill rotWithShape="1">
          <a:blip r:embed="rId4">
            <a:alphaModFix/>
          </a:blip>
          <a:srcRect b="0" l="0" r="0" t="0"/>
          <a:stretch/>
        </p:blipFill>
        <p:spPr>
          <a:xfrm>
            <a:off x="304800" y="1744663"/>
            <a:ext cx="2243138" cy="2827337"/>
          </a:xfrm>
          <a:prstGeom prst="rect">
            <a:avLst/>
          </a:prstGeom>
          <a:noFill/>
          <a:ln cap="flat" cmpd="sng" w="9525">
            <a:solidFill>
              <a:schemeClr val="dk1"/>
            </a:solidFill>
            <a:prstDash val="solid"/>
            <a:miter lim="800000"/>
            <a:headEnd len="sm" w="sm" type="none"/>
            <a:tailEnd len="sm" w="sm" type="none"/>
          </a:ln>
        </p:spPr>
      </p:pic>
      <p:pic>
        <p:nvPicPr>
          <p:cNvPr id="9682" name="Google Shape;9682;p1485"/>
          <p:cNvPicPr preferRelativeResize="0"/>
          <p:nvPr/>
        </p:nvPicPr>
        <p:blipFill rotWithShape="1">
          <a:blip r:embed="rId5">
            <a:alphaModFix/>
          </a:blip>
          <a:srcRect b="0" l="0" r="0" t="0"/>
          <a:stretch/>
        </p:blipFill>
        <p:spPr>
          <a:xfrm>
            <a:off x="1066800" y="4495800"/>
            <a:ext cx="3060700" cy="2195513"/>
          </a:xfrm>
          <a:prstGeom prst="rect">
            <a:avLst/>
          </a:prstGeom>
          <a:noFill/>
          <a:ln cap="flat" cmpd="sng" w="9525">
            <a:solidFill>
              <a:schemeClr val="dk1"/>
            </a:solidFill>
            <a:prstDash val="solid"/>
            <a:miter lim="800000"/>
            <a:headEnd len="sm" w="sm" type="none"/>
            <a:tailEnd len="sm" w="sm" type="none"/>
          </a:ln>
        </p:spPr>
      </p:pic>
      <p:sp>
        <p:nvSpPr>
          <p:cNvPr id="9683" name="Google Shape;9683;p1485"/>
          <p:cNvSpPr/>
          <p:nvPr/>
        </p:nvSpPr>
        <p:spPr>
          <a:xfrm>
            <a:off x="177800" y="673100"/>
            <a:ext cx="8966200" cy="92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Tahoma"/>
              <a:buNone/>
            </a:pPr>
            <a:r>
              <a:rPr b="1" i="0" lang="en-US" sz="4000" u="none" cap="none" strike="noStrike">
                <a:solidFill>
                  <a:srgbClr val="000000"/>
                </a:solidFill>
                <a:latin typeface="Tahoma"/>
                <a:ea typeface="Tahoma"/>
                <a:cs typeface="Tahoma"/>
                <a:sym typeface="Tahoma"/>
              </a:rPr>
              <a:t>Clean Energy Economy</a:t>
            </a:r>
            <a:endParaRPr/>
          </a:p>
        </p:txBody>
      </p:sp>
      <p:pic>
        <p:nvPicPr>
          <p:cNvPr id="9684" name="Google Shape;9684;p1485"/>
          <p:cNvPicPr preferRelativeResize="0"/>
          <p:nvPr/>
        </p:nvPicPr>
        <p:blipFill rotWithShape="1">
          <a:blip r:embed="rId6">
            <a:alphaModFix/>
          </a:blip>
          <a:srcRect b="-7571" l="26154" r="0" t="0"/>
          <a:stretch/>
        </p:blipFill>
        <p:spPr>
          <a:xfrm>
            <a:off x="7412038" y="255588"/>
            <a:ext cx="1476375" cy="541337"/>
          </a:xfrm>
          <a:prstGeom prst="rect">
            <a:avLst/>
          </a:prstGeom>
          <a:noFill/>
          <a:ln>
            <a:noFill/>
          </a:ln>
        </p:spPr>
      </p:pic>
      <p:sp>
        <p:nvSpPr>
          <p:cNvPr id="9685" name="Google Shape;9685;p1485"/>
          <p:cNvSpPr txBox="1"/>
          <p:nvPr/>
        </p:nvSpPr>
        <p:spPr>
          <a:xfrm>
            <a:off x="252413" y="309563"/>
            <a:ext cx="5186362"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00"/>
              </a:buClr>
              <a:buSzPts val="2800"/>
              <a:buFont typeface="Arial Narrow"/>
              <a:buNone/>
            </a:pPr>
            <a:r>
              <a:rPr b="1" i="0" lang="en-US" sz="2800" u="none" cap="none" strike="noStrike">
                <a:solidFill>
                  <a:srgbClr val="006600"/>
                </a:solidFill>
                <a:latin typeface="Arial Narrow"/>
                <a:ea typeface="Arial Narrow"/>
                <a:cs typeface="Arial Narrow"/>
                <a:sym typeface="Arial Narrow"/>
              </a:rPr>
              <a:t>New Energy for America’s Economy</a:t>
            </a:r>
            <a:endParaRPr/>
          </a:p>
        </p:txBody>
      </p:sp>
      <p:cxnSp>
        <p:nvCxnSpPr>
          <p:cNvPr id="9686" name="Google Shape;9686;p1485"/>
          <p:cNvCxnSpPr/>
          <p:nvPr/>
        </p:nvCxnSpPr>
        <p:spPr>
          <a:xfrm>
            <a:off x="342900" y="828675"/>
            <a:ext cx="8458200" cy="0"/>
          </a:xfrm>
          <a:prstGeom prst="straightConnector1">
            <a:avLst/>
          </a:prstGeom>
          <a:noFill/>
          <a:ln cap="flat" cmpd="sng" w="19050">
            <a:solidFill>
              <a:srgbClr val="F5D723"/>
            </a:solidFill>
            <a:prstDash val="solid"/>
            <a:round/>
            <a:headEnd len="med" w="med" type="none"/>
            <a:tailEnd len="med" w="med" type="none"/>
          </a:ln>
        </p:spPr>
      </p:cxnSp>
      <p:pic>
        <p:nvPicPr>
          <p:cNvPr id="9687" name="Google Shape;9687;p1485"/>
          <p:cNvPicPr preferRelativeResize="0"/>
          <p:nvPr/>
        </p:nvPicPr>
        <p:blipFill rotWithShape="1">
          <a:blip r:embed="rId7">
            <a:alphaModFix/>
          </a:blip>
          <a:srcRect b="0" l="0" r="0" t="0"/>
          <a:stretch/>
        </p:blipFill>
        <p:spPr>
          <a:xfrm>
            <a:off x="4876800" y="4343400"/>
            <a:ext cx="2962275" cy="2316163"/>
          </a:xfrm>
          <a:prstGeom prst="rect">
            <a:avLst/>
          </a:prstGeom>
          <a:noFill/>
          <a:ln cap="flat" cmpd="sng" w="9525">
            <a:solidFill>
              <a:schemeClr val="dk1"/>
            </a:solidFill>
            <a:prstDash val="solid"/>
            <a:miter lim="800000"/>
            <a:headEnd len="sm" w="sm" type="none"/>
            <a:tailEnd len="sm" w="sm" type="none"/>
          </a:ln>
        </p:spPr>
      </p:pic>
      <p:sp>
        <p:nvSpPr>
          <p:cNvPr id="9688" name="Google Shape;9688;p1485"/>
          <p:cNvSpPr txBox="1"/>
          <p:nvPr/>
        </p:nvSpPr>
        <p:spPr>
          <a:xfrm>
            <a:off x="2667000" y="1752600"/>
            <a:ext cx="3810000" cy="224631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President Obama’s plan:</a:t>
            </a:r>
            <a:endParaRPr/>
          </a:p>
          <a:p>
            <a:pPr indent="0" lvl="0" marL="0" marR="0" rtl="0" algn="ctr">
              <a:lnSpc>
                <a:spcPct val="90000"/>
              </a:lnSpc>
              <a:spcBef>
                <a:spcPts val="12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Create new green jobs that can’t be outsourced </a:t>
            </a:r>
            <a:r>
              <a:rPr b="0" i="1" lang="en-US" sz="2400" u="none" cap="none" strike="noStrike">
                <a:solidFill>
                  <a:srgbClr val="0000FF"/>
                </a:solidFill>
                <a:latin typeface="Arial"/>
                <a:ea typeface="Arial"/>
                <a:cs typeface="Arial"/>
                <a:sym typeface="Arial"/>
              </a:rPr>
              <a:t>and</a:t>
            </a:r>
            <a:br>
              <a:rPr b="0" i="1" lang="en-US" sz="2400" u="none" cap="none" strike="noStrike">
                <a:solidFill>
                  <a:srgbClr val="0000FF"/>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add to America’s future competitiveness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